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3" r:id="rId6"/>
    <p:sldId id="274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5" r:id="rId21"/>
  </p:sldIdLst>
  <p:sldSz cx="9144000" cy="5143500" type="screen16x9"/>
  <p:notesSz cx="6858000" cy="9144000"/>
  <p:embeddedFontLst>
    <p:embeddedFont>
      <p:font typeface="Nunito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HWr40ArZAgDtsUGZZcWvsnyO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66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4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84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96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62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079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69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46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51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6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65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72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9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36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42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73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4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5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7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32" name="Google Shape;32;p7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4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grpSp>
        <p:nvGrpSpPr>
          <p:cNvPr id="40" name="Google Shape;40;p9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1" name="Google Shape;41;p9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10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46" name="Google Shape;46;p10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1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0" name="Google Shape;50;p11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51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3575050" y="357505"/>
            <a:ext cx="5111750" cy="423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56" name="Google Shape;56;p12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57" name="Google Shape;57;p12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64" name="Google Shape;64;p13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" name="Google Shape;65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0" name="Google Shape;70;p1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 rot="5400000">
            <a:off x="5620550" y="1528373"/>
            <a:ext cx="4075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1429550" y="-452827"/>
            <a:ext cx="4075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76" name="Google Shape;76;p15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DB1E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4" descr="E:\05.03.18 bkp\Documentos\João Victor\UFPE\CIn\Redesign logo CIn\Logotipo CIn-UFPE - Versões\CIn + UFPE\PNG\Horzontal Vermelho - Logotipo CIn + UFP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64288" y="1"/>
            <a:ext cx="1621511" cy="4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" descr="E:\05.03.18 bkp\Documentos\João Victor\UFPE\CIn\Redesign logo CIn\site slid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08304" y="4782519"/>
            <a:ext cx="137795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 descr="Forma&#10;&#10;Descrição gerada automaticamente com confiança baixa"/>
          <p:cNvPicPr preferRelativeResize="0"/>
          <p:nvPr/>
        </p:nvPicPr>
        <p:blipFill rotWithShape="1">
          <a:blip r:embed="rId13">
            <a:alphaModFix/>
          </a:blip>
          <a:srcRect l="15375" t="26245" r="13394" b="30012"/>
          <a:stretch/>
        </p:blipFill>
        <p:spPr>
          <a:xfrm>
            <a:off x="6516216" y="51470"/>
            <a:ext cx="720080" cy="312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4"/>
          <p:cNvGrpSpPr/>
          <p:nvPr/>
        </p:nvGrpSpPr>
        <p:grpSpPr>
          <a:xfrm>
            <a:off x="5931113" y="24524"/>
            <a:ext cx="1549996" cy="434428"/>
            <a:chOff x="5931113" y="24524"/>
            <a:chExt cx="1549996" cy="434428"/>
          </a:xfrm>
        </p:grpSpPr>
        <p:sp>
          <p:nvSpPr>
            <p:cNvPr id="16" name="Google Shape;16;p4"/>
            <p:cNvSpPr/>
            <p:nvPr/>
          </p:nvSpPr>
          <p:spPr>
            <a:xfrm>
              <a:off x="6467366" y="49048"/>
              <a:ext cx="763751" cy="3818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31113" y="24524"/>
              <a:ext cx="1549996" cy="434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sremigio/m%C3%A1quinas-de-vetores-de-suporte-svm-77bb114d02f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com.br/modelo-bert-para-processamento-de-linguagem-natural/" TargetMode="External"/><Relationship Id="rId5" Type="http://schemas.openxmlformats.org/officeDocument/2006/relationships/hyperlink" Target="https://www.ibm.com/think/topics/bag-of-words" TargetMode="External"/><Relationship Id="rId4" Type="http://schemas.openxmlformats.org/officeDocument/2006/relationships/hyperlink" Target="https://www.elastic.co/pt/what-is/word-embedd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480426" y="783961"/>
            <a:ext cx="6183147" cy="185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Projeto NLP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220086" y="287202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Rodrigo Santos Gonçalves</a:t>
            </a:r>
            <a:endParaRPr sz="17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E:\05.03.18 bkp\Documentos\João Victor\UFPE\CIn\Redesign logo CIn\Logotipo CIn-UFPE - Versões\CIn + UFPE\PNG\Horzontal Monocromático Branco - Logotipo CIn + UFP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198" y="4067717"/>
            <a:ext cx="2819443" cy="8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7829" y="4107268"/>
            <a:ext cx="2705779" cy="76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Word2Vec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DC19B927-E315-82B6-6951-0A0EDC32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3708"/>
            <a:ext cx="3884731" cy="1243114"/>
          </a:xfrm>
          <a:prstGeom prst="rect">
            <a:avLst/>
          </a:prstGeom>
        </p:spPr>
      </p:pic>
      <p:pic>
        <p:nvPicPr>
          <p:cNvPr id="8" name="Imagem 7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AD3502D2-73A1-19F6-8E6C-29014DEA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66789"/>
            <a:ext cx="2933475" cy="2472436"/>
          </a:xfrm>
          <a:prstGeom prst="rect">
            <a:avLst/>
          </a:prstGeom>
        </p:spPr>
      </p:pic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id="{D3246B8F-BA35-E38A-8B4C-325205194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1401667"/>
            <a:ext cx="3999031" cy="31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BERT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E97C28EA-4391-58DC-C283-03B94BD4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BERT é um modelo de linguagem inovador que utiliza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para analisar texto de forma bidirecional. Ele se baseia na arquitetura </a:t>
            </a:r>
            <a:r>
              <a:rPr lang="pt-BR" dirty="0" err="1"/>
              <a:t>Transformer</a:t>
            </a:r>
            <a:r>
              <a:rPr lang="pt-BR" dirty="0"/>
              <a:t> e emprega técnicas como </a:t>
            </a: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 para capturar o contexto das palavras com precisão. O BERT  alcançou resultados de ponta em diversas tarefas de NLP, como resposta a perguntas e inferência de linguagem natural, e  tem sido amplamente utilizado em aplicações como </a:t>
            </a:r>
            <a:r>
              <a:rPr lang="pt-BR" dirty="0" err="1"/>
              <a:t>chatbots</a:t>
            </a:r>
            <a:r>
              <a:rPr lang="pt-BR" dirty="0"/>
              <a:t> e tradução automática.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err="1"/>
              <a:t>Masked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Model (MLM): Para possibilitar o treinamento bidirecional, o BERT introduz o MLM, onde algumas palavras na entrada são mascaradas, e o modelo é treinado para prever essas palavras com base no contexto.</a:t>
            </a:r>
          </a:p>
        </p:txBody>
      </p:sp>
    </p:spTree>
    <p:extLst>
      <p:ext uri="{BB962C8B-B14F-4D97-AF65-F5344CB8AC3E}">
        <p14:creationId xmlns:p14="http://schemas.microsoft.com/office/powerpoint/2010/main" val="345698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dos tokens da entrada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0364B67A-0387-F49E-E5F8-7D146F72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7" y="1411940"/>
            <a:ext cx="4419904" cy="3259679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destaca como cada sentença é transformada em uma sequência numérica com </a:t>
            </a:r>
            <a:r>
              <a:rPr lang="pt-BR" sz="1200" dirty="0" err="1"/>
              <a:t>IDs</a:t>
            </a:r>
            <a:r>
              <a:rPr lang="pt-BR" sz="1200" dirty="0"/>
              <a:t> de tokens.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As sentenças mais curtas aparecem com </a:t>
            </a:r>
            <a:r>
              <a:rPr lang="pt-BR" sz="1200" dirty="0" err="1"/>
              <a:t>padding</a:t>
            </a:r>
            <a:r>
              <a:rPr lang="pt-BR" sz="1200" dirty="0"/>
              <a:t> (regiões escuras no lado direito).</a:t>
            </a:r>
          </a:p>
        </p:txBody>
      </p:sp>
    </p:spTree>
    <p:extLst>
      <p:ext uri="{BB962C8B-B14F-4D97-AF65-F5344CB8AC3E}">
        <p14:creationId xmlns:p14="http://schemas.microsoft.com/office/powerpoint/2010/main" val="197132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Máscara de atenção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apresenta a máscara de atenção (</a:t>
            </a:r>
            <a:r>
              <a:rPr lang="pt-BR" sz="1200" dirty="0" err="1"/>
              <a:t>input_mask</a:t>
            </a:r>
            <a:r>
              <a:rPr lang="pt-BR" sz="1200" dirty="0"/>
              <a:t>), que indica quais tokens na sequência devem ser considerados pelo modelo (1) e quais são </a:t>
            </a:r>
            <a:r>
              <a:rPr lang="pt-BR" sz="1200" dirty="0" err="1"/>
              <a:t>padding</a:t>
            </a:r>
            <a:r>
              <a:rPr lang="pt-BR" sz="1200" dirty="0"/>
              <a:t> (0).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Amarelo: Tokens válidos da entrada.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Roxo: Tokens de </a:t>
            </a:r>
            <a:r>
              <a:rPr lang="pt-BR" sz="1200" dirty="0" err="1"/>
              <a:t>padding</a:t>
            </a:r>
            <a:r>
              <a:rPr lang="pt-BR" sz="1200" dirty="0"/>
              <a:t>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A19B3EF-ED96-329D-4A1D-D54654E4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1" y="1459005"/>
            <a:ext cx="4497612" cy="3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Histograma: </a:t>
            </a:r>
            <a:r>
              <a:rPr lang="pt-BR" dirty="0" err="1">
                <a:solidFill>
                  <a:schemeClr val="dk1"/>
                </a:solidFill>
              </a:rPr>
              <a:t>IDs</a:t>
            </a:r>
            <a:r>
              <a:rPr lang="pt-BR" dirty="0">
                <a:solidFill>
                  <a:schemeClr val="dk1"/>
                </a:solidFill>
              </a:rPr>
              <a:t> de tipo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3E89D0-7091-4BDE-FFE9-1E00D60E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18" y="1337981"/>
            <a:ext cx="3348317" cy="3048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Intuição: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Este gráfico exibe os </a:t>
            </a:r>
            <a:r>
              <a:rPr lang="pt-BR" sz="1200" dirty="0" err="1"/>
              <a:t>IDs</a:t>
            </a:r>
            <a:r>
              <a:rPr lang="pt-BR" sz="1200" dirty="0"/>
              <a:t> de tipo para as entradas do modelo, usados no BERT para diferenciar múltiplas partes de uma entrada (</a:t>
            </a:r>
            <a:r>
              <a:rPr lang="pt-BR" sz="1200" dirty="0" err="1"/>
              <a:t>ex</a:t>
            </a:r>
            <a:r>
              <a:rPr lang="pt-BR" sz="1200" dirty="0"/>
              <a:t>: pares de sentenças).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No BERT, </a:t>
            </a:r>
            <a:r>
              <a:rPr lang="pt-BR" sz="1200" dirty="0" err="1"/>
              <a:t>input_type_ids</a:t>
            </a:r>
            <a:r>
              <a:rPr lang="pt-BR" sz="1200" dirty="0"/>
              <a:t> é usado para indicar quais tokens pertencem à primeira ou segunda parte da entrada.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Esse gráfico demonstra a segmentação das entradas no modelo.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7EE4BCD1-D993-3D7B-E2D0-3CE1F8B4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1445502"/>
            <a:ext cx="4546600" cy="33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0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Arquitetura Bert</a:t>
            </a:r>
          </a:p>
        </p:txBody>
      </p:sp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B7C2D50-7CCF-B698-5661-A561C005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4" y="2160706"/>
            <a:ext cx="4352646" cy="1212054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CEEB828B-0571-BEC8-D1F9-BC239D8BF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55" y="369302"/>
            <a:ext cx="2755879" cy="4666622"/>
          </a:xfrm>
          <a:prstGeom prst="rect">
            <a:avLst/>
          </a:prstGeom>
        </p:spPr>
      </p:pic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51E7C6B8-2268-3CFE-9B03-90E5D770B9A6}"/>
              </a:ext>
            </a:extLst>
          </p:cNvPr>
          <p:cNvCxnSpPr>
            <a:cxnSpLocks/>
          </p:cNvCxnSpPr>
          <p:nvPr/>
        </p:nvCxnSpPr>
        <p:spPr>
          <a:xfrm>
            <a:off x="3731559" y="2571750"/>
            <a:ext cx="1136276" cy="5883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Bert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A31B00B3-E1CA-AFD0-EDAF-BD1730D3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0" y="1166663"/>
            <a:ext cx="3717832" cy="1303884"/>
          </a:xfrm>
          <a:prstGeom prst="rect">
            <a:avLst/>
          </a:prstGeom>
        </p:spPr>
      </p:pic>
      <p:pic>
        <p:nvPicPr>
          <p:cNvPr id="5" name="Imagem 4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95750C6F-7F0C-9081-2E97-E3A2E1C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80" y="2565915"/>
            <a:ext cx="2878271" cy="2425908"/>
          </a:xfrm>
          <a:prstGeom prst="rect">
            <a:avLst/>
          </a:prstGeom>
        </p:spPr>
      </p:pic>
      <p:pic>
        <p:nvPicPr>
          <p:cNvPr id="8" name="Imagem 7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CABC3708-0272-FF1E-F41E-0EE420A64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978" y="1035303"/>
            <a:ext cx="4560102" cy="35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42785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Aprendizagem em Contexto: Utilizando </a:t>
            </a:r>
            <a:r>
              <a:rPr lang="pt-BR" dirty="0" err="1">
                <a:solidFill>
                  <a:schemeClr val="dk1"/>
                </a:solidFill>
              </a:rPr>
              <a:t>api</a:t>
            </a:r>
            <a:r>
              <a:rPr lang="pt-BR" dirty="0">
                <a:solidFill>
                  <a:schemeClr val="dk1"/>
                </a:solidFill>
              </a:rPr>
              <a:t> da </a:t>
            </a:r>
            <a:r>
              <a:rPr lang="pt-BR" dirty="0" err="1">
                <a:solidFill>
                  <a:schemeClr val="dk1"/>
                </a:solidFill>
              </a:rPr>
              <a:t>OpenAI</a:t>
            </a:r>
            <a:r>
              <a:rPr lang="pt-BR" dirty="0">
                <a:solidFill>
                  <a:schemeClr val="dk1"/>
                </a:solidFill>
              </a:rPr>
              <a:t> como classificador (gpt-3.5)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F7DAD4B-3A1F-DD22-4FBF-DB2EA36E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89" y="1392681"/>
            <a:ext cx="5163724" cy="35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Métricas de classificação </a:t>
            </a:r>
            <a:r>
              <a:rPr lang="pt-BR" dirty="0" err="1">
                <a:solidFill>
                  <a:schemeClr val="dk1"/>
                </a:solidFill>
              </a:rPr>
              <a:t>in-context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learning</a:t>
            </a:r>
            <a:r>
              <a:rPr lang="pt-BR" dirty="0">
                <a:solidFill>
                  <a:schemeClr val="dk1"/>
                </a:solidFill>
              </a:rPr>
              <a:t> (gpt-3.5)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CCA9471-893E-1695-AC1C-9C6D78F9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" y="2143602"/>
            <a:ext cx="4105848" cy="12193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683CD5-2E2A-DB6D-B8FB-ADB8FF44E2DB}"/>
              </a:ext>
            </a:extLst>
          </p:cNvPr>
          <p:cNvSpPr txBox="1"/>
          <p:nvPr/>
        </p:nvSpPr>
        <p:spPr>
          <a:xfrm>
            <a:off x="127747" y="1896336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Relatório de classificação:</a:t>
            </a:r>
          </a:p>
        </p:txBody>
      </p:sp>
      <p:pic>
        <p:nvPicPr>
          <p:cNvPr id="9" name="Imagem 8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BFA07669-75F5-9810-3576-1CF505B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71" y="1371600"/>
            <a:ext cx="396838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95835" y="266491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Comparação de métricas entre os classificadores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00B926BE-CD44-4A2A-4BF1-49E3F96F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8141"/>
            <a:ext cx="4429728" cy="2198099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31B44B69-D4D1-49F4-0CFE-0252720A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" y="1022888"/>
            <a:ext cx="4429728" cy="2198099"/>
          </a:xfrm>
          <a:prstGeom prst="rect">
            <a:avLst/>
          </a:prstGeom>
        </p:spPr>
      </p:pic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46715DC7-5544-7FD6-C867-418F49637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5" y="3271494"/>
            <a:ext cx="3126443" cy="18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Classificação de sentimento com Máquinas de Vetores de Suporte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Pré-processamento: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Bag of Words (BoW)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TF-IDF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Word2Vec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Modelos SVM foram treinados para analise de sentimento em texto.</a:t>
            </a:r>
          </a:p>
          <a:p>
            <a:pPr marL="114300" indent="0"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29452" y="165638"/>
            <a:ext cx="839096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Referências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7D0162-5ED2-ED2D-D9AB-5C6E3E177710}"/>
              </a:ext>
            </a:extLst>
          </p:cNvPr>
          <p:cNvSpPr txBox="1"/>
          <p:nvPr/>
        </p:nvSpPr>
        <p:spPr>
          <a:xfrm>
            <a:off x="544606" y="792101"/>
            <a:ext cx="74900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Notas de Aula: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Barbosa, L. (2023). Processamento de Linguagem Natural com </a:t>
            </a:r>
            <a:r>
              <a:rPr lang="pt-BR" dirty="0" err="1"/>
              <a:t>Deep</a:t>
            </a:r>
            <a:r>
              <a:rPr lang="pt-BR" dirty="0"/>
              <a:t> Learning. Especialização em </a:t>
            </a:r>
            <a:r>
              <a:rPr lang="pt-BR" dirty="0" err="1"/>
              <a:t>Deep</a:t>
            </a:r>
            <a:r>
              <a:rPr lang="pt-BR" dirty="0"/>
              <a:t> Learning - 2023.2.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pt-BR" b="1" dirty="0"/>
            </a:br>
            <a:r>
              <a:rPr lang="pt-BR" b="1" dirty="0"/>
              <a:t>Máquinas de Vetores de Suporte (SVM)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Remigio, M. (2021). Máquinas de Vetores de Suporte — SVM. </a:t>
            </a:r>
            <a:r>
              <a:rPr lang="pt-BR" dirty="0" err="1"/>
              <a:t>Medium</a:t>
            </a:r>
            <a:r>
              <a:rPr lang="pt-BR" dirty="0"/>
              <a:t>. </a:t>
            </a:r>
            <a:r>
              <a:rPr lang="pt-BR" dirty="0">
                <a:hlinkClick r:id="rId3"/>
              </a:rPr>
              <a:t>https://medium.com/@msremigio/m%C3%A1quinas-de-vetores-de-suporte-svm-77bb114d02fc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Word </a:t>
            </a:r>
            <a:r>
              <a:rPr lang="pt-BR" b="1" dirty="0" err="1"/>
              <a:t>Embeddings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Elastic</a:t>
            </a:r>
            <a:r>
              <a:rPr lang="pt-BR" dirty="0"/>
              <a:t>. (</a:t>
            </a:r>
            <a:r>
              <a:rPr lang="pt-BR" dirty="0" err="1"/>
              <a:t>n.d</a:t>
            </a:r>
            <a:r>
              <a:rPr lang="pt-BR" dirty="0"/>
              <a:t>.). O que é word </a:t>
            </a:r>
            <a:r>
              <a:rPr lang="pt-BR" dirty="0" err="1"/>
              <a:t>embedding</a:t>
            </a:r>
            <a:r>
              <a:rPr lang="pt-BR" dirty="0"/>
              <a:t>? </a:t>
            </a:r>
            <a:r>
              <a:rPr lang="pt-BR" dirty="0">
                <a:hlinkClick r:id="rId4"/>
              </a:rPr>
              <a:t>https://www.elastic.co/pt/what-is/word-embedding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Bag of 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IBM. (</a:t>
            </a:r>
            <a:r>
              <a:rPr lang="pt-BR" dirty="0" err="1"/>
              <a:t>n.d</a:t>
            </a:r>
            <a:r>
              <a:rPr lang="pt-BR" dirty="0"/>
              <a:t>.). Bag of words. IBM. </a:t>
            </a:r>
            <a:r>
              <a:rPr lang="pt-BR" dirty="0">
                <a:hlinkClick r:id="rId5"/>
              </a:rPr>
              <a:t>https://www.ibm.com/think/topics/bag-of-words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BERT (</a:t>
            </a:r>
            <a:r>
              <a:rPr lang="pt-BR" b="1" dirty="0" err="1"/>
              <a:t>Bidirectional</a:t>
            </a:r>
            <a:r>
              <a:rPr lang="pt-BR" b="1" dirty="0"/>
              <a:t> </a:t>
            </a:r>
            <a:r>
              <a:rPr lang="pt-BR" b="1" dirty="0" err="1"/>
              <a:t>Encoder</a:t>
            </a:r>
            <a:r>
              <a:rPr lang="pt-BR" b="1" dirty="0"/>
              <a:t> </a:t>
            </a:r>
            <a:r>
              <a:rPr lang="pt-BR" b="1" dirty="0" err="1"/>
              <a:t>Representations</a:t>
            </a:r>
            <a:r>
              <a:rPr lang="pt-BR" b="1" dirty="0"/>
              <a:t> </a:t>
            </a:r>
            <a:r>
              <a:rPr lang="pt-BR" b="1" dirty="0" err="1"/>
              <a:t>from</a:t>
            </a:r>
            <a:r>
              <a:rPr lang="pt-BR" b="1" dirty="0"/>
              <a:t> Transformers)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 Book. (</a:t>
            </a:r>
            <a:r>
              <a:rPr lang="pt-BR" dirty="0" err="1"/>
              <a:t>n.d</a:t>
            </a:r>
            <a:r>
              <a:rPr lang="pt-BR" dirty="0"/>
              <a:t>.). Modelo BERT para processamento de linguagem natural. </a:t>
            </a:r>
            <a:r>
              <a:rPr lang="pt-BR" dirty="0">
                <a:hlinkClick r:id="rId6"/>
              </a:rPr>
              <a:t>https://www.deeplearningbook.com.br/modelo-bert-para-processamento-de-linguagem-natural/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79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Bag of Words (BoW)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"Bag of Words"  transforma documentos em vetores num espaço vetorial de palavras. Cada dimensão do vetor representa uma palavra, e seu valor reflete a frequência da palavra no documento. A matriz resultante, geralmente esparsa,  pode ser otimizada para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272357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TF-IDF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TF-IDF  mede a relevância de uma palavra em um documento em relação a uma coleção.  Ele considera tanto a frequência da palavra no documento quanto sua raridade no conjunto de documentos.</a:t>
            </a:r>
          </a:p>
        </p:txBody>
      </p:sp>
    </p:spTree>
    <p:extLst>
      <p:ext uri="{BB962C8B-B14F-4D97-AF65-F5344CB8AC3E}">
        <p14:creationId xmlns:p14="http://schemas.microsoft.com/office/powerpoint/2010/main" val="183543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Word2Vec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Word2vec transforma palavras em vetores que capturam seus significados e relações. Ele usa redes neurais para aprender esses vetores a partir de grandes conjuntos de texto, permitindo realizar operações como analogias entre palavras.</a:t>
            </a:r>
          </a:p>
        </p:txBody>
      </p:sp>
    </p:spTree>
    <p:extLst>
      <p:ext uri="{BB962C8B-B14F-4D97-AF65-F5344CB8AC3E}">
        <p14:creationId xmlns:p14="http://schemas.microsoft.com/office/powerpoint/2010/main" val="116684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sz="2800" dirty="0">
                <a:solidFill>
                  <a:schemeClr val="dk1"/>
                </a:solidFill>
              </a:rPr>
              <a:t>Máquina de Vetores de Suporte — SVM</a:t>
            </a: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1175"/>
            <a:ext cx="8229600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SVM é um algoritmo que encontra o melhor hiperplano para separar dados em diferentes classes. Ele busca maximizar a margem entre as classes, o que aumenta sua capacidade de generalização.</a:t>
            </a:r>
          </a:p>
        </p:txBody>
      </p:sp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EE9FC54-FD68-DF0F-64CC-BD74B590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12" y="2420347"/>
            <a:ext cx="3227294" cy="2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pt-BR" dirty="0">
                <a:solidFill>
                  <a:schemeClr val="dk1"/>
                </a:solidFill>
              </a:rPr>
              <a:t>Word Embedding Space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59835" y="2420347"/>
            <a:ext cx="49894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CA4B14-AADB-C9C9-9F22-68FE5D4F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0364" y="1304365"/>
            <a:ext cx="5553636" cy="3081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Espaço de </a:t>
            </a:r>
            <a:r>
              <a:rPr lang="pt-BR" sz="1200" dirty="0" err="1"/>
              <a:t>Embedding’s</a:t>
            </a:r>
            <a:r>
              <a:rPr lang="pt-BR" sz="12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 Visualização da relação entre palavras em um espaço reduzido de duas dimensões;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Substantivos mais frequentes nas reviews: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game, time, story, bugs, </a:t>
            </a:r>
            <a:r>
              <a:rPr lang="pt-BR" sz="1200" dirty="0" err="1"/>
              <a:t>npc</a:t>
            </a:r>
            <a:r>
              <a:rPr lang="pt-BR" sz="1200" dirty="0"/>
              <a:t>, </a:t>
            </a:r>
            <a:r>
              <a:rPr lang="pt-BR" sz="1200" dirty="0" err="1"/>
              <a:t>city</a:t>
            </a:r>
            <a:r>
              <a:rPr lang="pt-BR" sz="1200" dirty="0"/>
              <a:t>, hours, </a:t>
            </a:r>
            <a:r>
              <a:rPr lang="pt-BR" sz="1200" dirty="0" err="1"/>
              <a:t>quest</a:t>
            </a:r>
            <a:r>
              <a:rPr lang="pt-BR" sz="1200" dirty="0"/>
              <a:t>, </a:t>
            </a:r>
            <a:r>
              <a:rPr lang="pt-BR" sz="1200" dirty="0" err="1"/>
              <a:t>missions</a:t>
            </a:r>
            <a:r>
              <a:rPr lang="pt-BR" sz="1200" dirty="0"/>
              <a:t>, </a:t>
            </a:r>
            <a:r>
              <a:rPr lang="pt-BR" sz="1200" dirty="0" err="1"/>
              <a:t>characters</a:t>
            </a:r>
            <a:r>
              <a:rPr lang="pt-BR" sz="1200" dirty="0"/>
              <a:t>;</a:t>
            </a:r>
          </a:p>
          <a:p>
            <a:pPr lvl="1"/>
            <a:endParaRPr lang="pt-BR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sz="1200" dirty="0"/>
              <a:t>Análise: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próximas indicam maior similaridade semântica;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200" dirty="0"/>
              <a:t>Palavras distantes têm menor relação semântica;</a:t>
            </a: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1DF1BAB-3292-8800-581B-797AF66A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2" y="1234861"/>
            <a:ext cx="3377952" cy="34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Bag Of Words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11" name="Imagem 10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84FACD7C-5E26-49E7-663D-A78769D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4" y="2474275"/>
            <a:ext cx="2850776" cy="2402734"/>
          </a:xfrm>
          <a:prstGeom prst="rect">
            <a:avLst/>
          </a:prstGeom>
        </p:spPr>
      </p:pic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714E6101-82E0-EB1F-F92F-666744B21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4" y="1301617"/>
            <a:ext cx="3073475" cy="1154503"/>
          </a:xfrm>
          <a:prstGeom prst="rect">
            <a:avLst/>
          </a:prstGeom>
        </p:spPr>
      </p:pic>
      <p:pic>
        <p:nvPicPr>
          <p:cNvPr id="15" name="Imagem 14" descr="Gráfico, Gráfico de linhas&#10;&#10;Descrição gerada automaticamente">
            <a:extLst>
              <a:ext uri="{FF2B5EF4-FFF2-40B4-BE49-F238E27FC236}">
                <a16:creationId xmlns:a16="http://schemas.microsoft.com/office/drawing/2014/main" id="{C587EF38-4E76-55E8-D43B-AF92C4D8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22" y="1490496"/>
            <a:ext cx="3915522" cy="30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57200" y="26649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1800"/>
              <a:buNone/>
            </a:pPr>
            <a:r>
              <a:rPr lang="en-US" dirty="0" err="1">
                <a:solidFill>
                  <a:schemeClr val="dk1"/>
                </a:solidFill>
              </a:rPr>
              <a:t>Métricas</a:t>
            </a:r>
            <a:r>
              <a:rPr lang="en-US" dirty="0">
                <a:solidFill>
                  <a:schemeClr val="dk1"/>
                </a:solidFill>
              </a:rPr>
              <a:t> com TF-IDF</a:t>
            </a:r>
            <a:endParaRPr lang="pt-BR" dirty="0">
              <a:solidFill>
                <a:schemeClr val="dk1"/>
              </a:solidFill>
            </a:endParaRPr>
          </a:p>
        </p:txBody>
      </p:sp>
      <p:pic>
        <p:nvPicPr>
          <p:cNvPr id="3" name="Imagem 2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6A6BAC3E-569A-A5F9-7BC6-4CE55B12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" y="2466789"/>
            <a:ext cx="2851200" cy="2403091"/>
          </a:xfrm>
          <a:prstGeom prst="rect">
            <a:avLst/>
          </a:prstGeom>
        </p:spPr>
      </p:pic>
      <p:pic>
        <p:nvPicPr>
          <p:cNvPr id="5" name="Imagem 4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BB5172EC-168F-0871-3620-3E48810AA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32" y="1418665"/>
            <a:ext cx="4110421" cy="3202850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03E31991-14B1-AA7B-33A8-DE635AB00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5" y="1173708"/>
            <a:ext cx="3786217" cy="12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760</Words>
  <Application>Microsoft Office PowerPoint</Application>
  <PresentationFormat>Apresentação na tela (16:9)</PresentationFormat>
  <Paragraphs>73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Wingdings</vt:lpstr>
      <vt:lpstr>Nunito</vt:lpstr>
      <vt:lpstr>Tema do Office</vt:lpstr>
      <vt:lpstr>Apresentação do PowerPoint</vt:lpstr>
      <vt:lpstr>Classificação de sentimento com Máquinas de Vetores de Suporte</vt:lpstr>
      <vt:lpstr>Bag of Words (BoW)</vt:lpstr>
      <vt:lpstr>TF-IDF</vt:lpstr>
      <vt:lpstr>Word2Vec</vt:lpstr>
      <vt:lpstr>Máquina de Vetores de Suporte — SVM</vt:lpstr>
      <vt:lpstr>Word Embedding Space</vt:lpstr>
      <vt:lpstr>Métricas com Bag Of Words</vt:lpstr>
      <vt:lpstr>Métricas com TF-IDF</vt:lpstr>
      <vt:lpstr>Métricas com Word2Vec</vt:lpstr>
      <vt:lpstr>BERT</vt:lpstr>
      <vt:lpstr>Histograma: IDs dos tokens da entrada</vt:lpstr>
      <vt:lpstr>Histograma: Máscara de atenção</vt:lpstr>
      <vt:lpstr>Histograma: IDs de tipo</vt:lpstr>
      <vt:lpstr>Arquitetura Bert</vt:lpstr>
      <vt:lpstr>Métricas de classificação Bert</vt:lpstr>
      <vt:lpstr>Aprendizagem em Contexto: Utilizando api da OpenAI como classificador (gpt-3.5)</vt:lpstr>
      <vt:lpstr>Métricas de classificação in-context learning (gpt-3.5)</vt:lpstr>
      <vt:lpstr>Comparação de métricas entre os classificadores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pc</dc:creator>
  <cp:lastModifiedBy>Rodrigo Santos Gonçalves</cp:lastModifiedBy>
  <cp:revision>8</cp:revision>
  <dcterms:created xsi:type="dcterms:W3CDTF">2020-07-23T15:24:22Z</dcterms:created>
  <dcterms:modified xsi:type="dcterms:W3CDTF">2024-12-29T20:43:35Z</dcterms:modified>
</cp:coreProperties>
</file>